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fe286b6e0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fe286b6e0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fe286b6e0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fe286b6e0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fe286b6e0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fe286b6e0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cfe286b6e0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cfe286b6e0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cfe286b6e0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cfe286b6e0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fe286b6e0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fe286b6e0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fe286b6e0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cfe286b6e0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cfe286b6e0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cfe286b6e0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fe286b6e0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fe286b6e0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fe286b6e0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fe286b6e0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cfe286b6e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cfe286b6e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fe286b6e0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fe286b6e0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fe286b6e0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fe286b6e0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fe286b6e0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cfe286b6e0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fe286b6e0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fe286b6e0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cfe286b6e0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cfe286b6e0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Overview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Yasir Yakup Demircan #204306001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Message Preparation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Encryption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Applying IP to the message (ML/MR binary L/R message parts)</a:t>
            </a:r>
            <a:endParaRPr/>
          </a:p>
        </p:txBody>
      </p:sp>
      <p:sp>
        <p:nvSpPr>
          <p:cNvPr id="295" name="Google Shape;295;p27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//Apply Initial Perm to message</a:t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initPermMsg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ML2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MR2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fullMsg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ML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ML2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fullMsg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MR2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fullMsg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7"/>
          <p:cNvSpPr/>
          <p:nvPr/>
        </p:nvSpPr>
        <p:spPr>
          <a:xfrm rot="-3045908">
            <a:off x="5546737" y="1769986"/>
            <a:ext cx="354782" cy="41920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7"/>
          <p:cNvSpPr/>
          <p:nvPr/>
        </p:nvSpPr>
        <p:spPr>
          <a:xfrm rot="-4610731">
            <a:off x="4639657" y="1819819"/>
            <a:ext cx="354605" cy="41916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Applying Expansion/Permutation to the message</a:t>
            </a:r>
            <a:endParaRPr/>
          </a:p>
        </p:txBody>
      </p:sp>
      <p:sp>
        <p:nvSpPr>
          <p:cNvPr id="304" name="Google Shape;304;p28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//Expansion permutation for the message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expandPermMsg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EP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endParaRPr sz="1050">
              <a:solidFill>
                <a:srgbClr val="FF478D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rot="244309">
            <a:off x="5353270" y="1939328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Message XOR round key</a:t>
            </a:r>
            <a:endParaRPr/>
          </a:p>
        </p:txBody>
      </p:sp>
      <p:sp>
        <p:nvSpPr>
          <p:cNvPr id="312" name="Google Shape;312;p29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//Simple exclusive or implementation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.length;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"0"</a:t>
            </a:r>
            <a:endParaRPr sz="1050">
              <a:solidFill>
                <a:srgbClr val="42DD76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"1"</a:t>
            </a:r>
            <a:endParaRPr sz="1050">
              <a:solidFill>
                <a:srgbClr val="42DD76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endParaRPr sz="1050">
              <a:solidFill>
                <a:srgbClr val="FF478D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//Expand message part to 48 and XOR with key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msg48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expandPermMsg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9"/>
          <p:cNvSpPr/>
          <p:nvPr/>
        </p:nvSpPr>
        <p:spPr>
          <a:xfrm rot="244309">
            <a:off x="5649320" y="2405578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Split message into 6 bits and substitute using SBOX</a:t>
            </a:r>
            <a:endParaRPr/>
          </a:p>
        </p:txBody>
      </p:sp>
      <p:sp>
        <p:nvSpPr>
          <p:cNvPr id="320" name="Google Shape;320;p30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resXOR8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afterBox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stringAfterBox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//Cutting into 8 pieces for Sboxes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i="1"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length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push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slice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//Apply sBoxes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resXOR8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MSBLSB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parseInt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midbits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parseInt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sixbit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afterBox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push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sBoxes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MSBLSB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midbits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]);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0"/>
          <p:cNvSpPr/>
          <p:nvPr/>
        </p:nvSpPr>
        <p:spPr>
          <a:xfrm rot="244309">
            <a:off x="5279270" y="2908828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Apply permutation after SBOX substitution</a:t>
            </a:r>
            <a:endParaRPr/>
          </a:p>
        </p:txBody>
      </p:sp>
      <p:sp>
        <p:nvSpPr>
          <p:cNvPr id="328" name="Google Shape;328;p31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Permutation32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msg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endParaRPr sz="1050">
              <a:solidFill>
                <a:srgbClr val="FF478D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Permutation32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stringAfterBox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1"/>
          <p:cNvSpPr/>
          <p:nvPr/>
        </p:nvSpPr>
        <p:spPr>
          <a:xfrm rot="244309">
            <a:off x="5301470" y="3478703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Feistel structure operation and XOR for every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</a:t>
            </a:r>
            <a:r>
              <a:rPr lang="en-GB"/>
              <a:t>ound (IP inverse after last round)</a:t>
            </a:r>
            <a:endParaRPr/>
          </a:p>
        </p:txBody>
      </p:sp>
      <p:sp>
        <p:nvSpPr>
          <p:cNvPr id="336" name="Google Shape;336;p32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allKeys48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 Not using key0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processMsgPart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//Reversing the 32bit blocks for final permutation IP inverse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afterENC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finalPermutation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afterENC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2"/>
          <p:cNvSpPr/>
          <p:nvPr/>
        </p:nvSpPr>
        <p:spPr>
          <a:xfrm rot="244309">
            <a:off x="4639495" y="4075153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2"/>
          <p:cNvSpPr/>
          <p:nvPr/>
        </p:nvSpPr>
        <p:spPr>
          <a:xfrm rot="244309">
            <a:off x="5684870" y="4075153"/>
            <a:ext cx="354896" cy="41923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Decryption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Encryption with reverse key order = Decryption</a:t>
            </a:r>
            <a:endParaRPr/>
          </a:p>
        </p:txBody>
      </p:sp>
      <p:sp>
        <p:nvSpPr>
          <p:cNvPr id="350" name="Google Shape;350;p34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XOR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processMsgPart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allKeys48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Rcopy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//Reversing the 32bit blocks for final permutation IP-1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afterDEC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finalPermutation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afterDEC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8A9FF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14E5D4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Arrays and Materials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/>
        </p:nvSpPr>
        <p:spPr>
          <a:xfrm>
            <a:off x="488550" y="3240900"/>
            <a:ext cx="81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 Permutation and Permuted Choice Arrays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//Permuted choice 1 Array 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PC1L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PC1R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//Permuted choice 2 Array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//Initial Permutation Array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Inverse Initial Permutation,Expansion Permutation and Permutation Arrays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//Final permutation IP inverse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IPinv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//Expansion permutation Array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EP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//32 bit permutation after sBox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SBOXES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sBoxes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},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:[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}, …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(6 more boxes)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Creation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 Permutation / Splitting Key Parts</a:t>
            </a:r>
            <a:endParaRPr/>
          </a:p>
        </p:txBody>
      </p:sp>
      <p:sp>
        <p:nvSpPr>
          <p:cNvPr id="264" name="Google Shape;264;p23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//Initial permutation for left/right key parts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initPermKey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PC1L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K56L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K64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//Convert char count to index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PC1R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K56R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K64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perm2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//Convert char count to index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3"/>
          <p:cNvSpPr/>
          <p:nvPr/>
        </p:nvSpPr>
        <p:spPr>
          <a:xfrm rot="-3035880">
            <a:off x="7884671" y="1770137"/>
            <a:ext cx="354466" cy="41907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 rot="-1989118">
            <a:off x="6843989" y="1630247"/>
            <a:ext cx="354386" cy="41911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Left shifts for key rounds</a:t>
            </a:r>
            <a:endParaRPr/>
          </a:p>
        </p:txBody>
      </p:sp>
      <p:sp>
        <p:nvSpPr>
          <p:cNvPr id="273" name="Google Shape;273;p24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//Shift counts for key rounds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roundShifts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leftShift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resD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amount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.length;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j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j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.length;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j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resD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j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resD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else 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050">
              <a:solidFill>
                <a:srgbClr val="FFB638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"/>
          <p:cNvSpPr/>
          <p:nvPr/>
        </p:nvSpPr>
        <p:spPr>
          <a:xfrm>
            <a:off x="6860725" y="1942925"/>
            <a:ext cx="354600" cy="41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7875750" y="1942925"/>
            <a:ext cx="354600" cy="41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Applying PC2 to keys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443400" y="1567550"/>
            <a:ext cx="4071300" cy="3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55555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// Applying PC2 to keys</a:t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finalizeKeys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returnKey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1"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allKeys56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PC2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forEach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1" lang="en-GB" sz="1050">
                <a:solidFill>
                  <a:srgbClr val="14E5D4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returnKey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perm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7135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allKeys48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sz="1050">
                <a:solidFill>
                  <a:srgbClr val="E66D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index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returnKey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FF478D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returnKey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FFB638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42DD76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8A9FF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EEEEEE"/>
                </a:solidFill>
                <a:highlight>
                  <a:srgbClr val="141417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rgbClr val="EEEEEE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555555"/>
              </a:solidFill>
              <a:highlight>
                <a:srgbClr val="14141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0250"/>
            <a:ext cx="4419601" cy="3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5"/>
          <p:cNvSpPr/>
          <p:nvPr/>
        </p:nvSpPr>
        <p:spPr>
          <a:xfrm rot="-5207919">
            <a:off x="7731538" y="2810025"/>
            <a:ext cx="354553" cy="41913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